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aleway"/>
      <p:regular r:id="rId24"/>
      <p:bold r:id="rId25"/>
      <p:italic r:id="rId26"/>
      <p:boldItalic r:id="rId27"/>
    </p:embeddedFont>
    <p:embeddedFont>
      <p:font typeface="Lato"/>
      <p:regular r:id="rId28"/>
      <p:bold r:id="rId29"/>
      <p:italic r:id="rId30"/>
      <p:boldItalic r:id="rId31"/>
    </p:embeddedFont>
    <p:embeddedFont>
      <p:font typeface="Open Sans"/>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italic.fntdata"/><Relationship Id="rId25" Type="http://schemas.openxmlformats.org/officeDocument/2006/relationships/font" Target="fonts/Raleway-bold.fntdata"/><Relationship Id="rId28" Type="http://schemas.openxmlformats.org/officeDocument/2006/relationships/font" Target="fonts/Lato-regular.fntdata"/><Relationship Id="rId27" Type="http://schemas.openxmlformats.org/officeDocument/2006/relationships/font" Target="fonts/Raleway-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6.xml"/><Relationship Id="rId33" Type="http://schemas.openxmlformats.org/officeDocument/2006/relationships/font" Target="fonts/OpenSans-bold.fntdata"/><Relationship Id="rId10" Type="http://schemas.openxmlformats.org/officeDocument/2006/relationships/slide" Target="slides/slide5.xml"/><Relationship Id="rId32" Type="http://schemas.openxmlformats.org/officeDocument/2006/relationships/font" Target="fonts/OpenSans-regular.fntdata"/><Relationship Id="rId13" Type="http://schemas.openxmlformats.org/officeDocument/2006/relationships/slide" Target="slides/slide8.xml"/><Relationship Id="rId35" Type="http://schemas.openxmlformats.org/officeDocument/2006/relationships/font" Target="fonts/OpenSans-boldItalic.fntdata"/><Relationship Id="rId12" Type="http://schemas.openxmlformats.org/officeDocument/2006/relationships/slide" Target="slides/slide7.xml"/><Relationship Id="rId34" Type="http://schemas.openxmlformats.org/officeDocument/2006/relationships/font" Target="fonts/OpenSans-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gif>
</file>

<file path=ppt/media/image10.gif>
</file>

<file path=ppt/media/image11.png>
</file>

<file path=ppt/media/image2.png>
</file>

<file path=ppt/media/image3.png>
</file>

<file path=ppt/media/image4.png>
</file>

<file path=ppt/media/image5.png>
</file>

<file path=ppt/media/image6.png>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nalyticsvidhya.com/blog/2021/01/a-guide-to-the-naive-bayes-algorithm/"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nalyticsvidhya.com/blog/2021/01/a-guide-to-the-naive-bayes-algorithm/"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nalyticsvidhya.com/blog/2021/01/a-guide-to-the-naive-bayes-algorithm/"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nalyticsvidhya.com/blog/2021/01/a-guide-to-the-naive-bayes-algorithm/" TargetMode="External"/><Relationship Id="rId3" Type="http://schemas.openxmlformats.org/officeDocument/2006/relationships/hyperlink" Target="https://www.datacamp.com/tutorial/naive-bayes-scikit-learn"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2be5add50a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2be5add50a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2be5add50a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2be5add50a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2be5add50a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2be5add50a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2be5add50a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2be5add50a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rgbClr val="595959"/>
                </a:solidFill>
                <a:latin typeface="Lato"/>
                <a:ea typeface="Lato"/>
                <a:cs typeface="Lato"/>
                <a:sym typeface="Lato"/>
              </a:rPr>
              <a:t>Src: </a:t>
            </a:r>
            <a:r>
              <a:rPr lang="en" sz="1300" u="sng">
                <a:solidFill>
                  <a:srgbClr val="1C3678"/>
                </a:solidFill>
                <a:latin typeface="Lato"/>
                <a:ea typeface="Lato"/>
                <a:cs typeface="Lato"/>
                <a:sym typeface="Lato"/>
                <a:hlinkClick r:id="rId2">
                  <a:extLst>
                    <a:ext uri="{A12FA001-AC4F-418D-AE19-62706E023703}">
                      <ahyp:hlinkClr val="tx"/>
                    </a:ext>
                  </a:extLst>
                </a:hlinkClick>
              </a:rPr>
              <a:t>https://www.analyticsvidhya.com/blog/2021/01/a-guide-to-the-naive-bayes-algorithm/</a:t>
            </a:r>
            <a:endParaRPr sz="1300">
              <a:solidFill>
                <a:srgbClr val="595959"/>
              </a:solidFill>
              <a:latin typeface="Lato"/>
              <a:ea typeface="Lato"/>
              <a:cs typeface="Lato"/>
              <a:sym typeface="Lato"/>
            </a:endParaRPr>
          </a:p>
          <a:p>
            <a:pPr indent="0" lvl="0" marL="0" rtl="0" algn="l">
              <a:spcBef>
                <a:spcPts val="120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2be5add50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2be5add50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rgbClr val="595959"/>
                </a:solidFill>
                <a:latin typeface="Lato"/>
                <a:ea typeface="Lato"/>
                <a:cs typeface="Lato"/>
                <a:sym typeface="Lato"/>
              </a:rPr>
              <a:t>Src: </a:t>
            </a:r>
            <a:r>
              <a:rPr lang="en" sz="1300" u="sng">
                <a:solidFill>
                  <a:srgbClr val="1C3678"/>
                </a:solidFill>
                <a:latin typeface="Lato"/>
                <a:ea typeface="Lato"/>
                <a:cs typeface="Lato"/>
                <a:sym typeface="Lato"/>
                <a:hlinkClick r:id="rId2">
                  <a:extLst>
                    <a:ext uri="{A12FA001-AC4F-418D-AE19-62706E023703}">
                      <ahyp:hlinkClr val="tx"/>
                    </a:ext>
                  </a:extLst>
                </a:hlinkClick>
              </a:rPr>
              <a:t>https://www.analyticsvidhya.com/blog/2021/01/a-guide-to-the-naive-bayes-algorithm/</a:t>
            </a:r>
            <a:endParaRPr sz="1300">
              <a:solidFill>
                <a:srgbClr val="595959"/>
              </a:solidFill>
              <a:latin typeface="Lato"/>
              <a:ea typeface="Lato"/>
              <a:cs typeface="Lato"/>
              <a:sym typeface="Lato"/>
            </a:endParaRPr>
          </a:p>
          <a:p>
            <a:pPr indent="0" lvl="0" marL="0" rtl="0" algn="l">
              <a:spcBef>
                <a:spcPts val="120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2be5add50a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2be5add50a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rgbClr val="595959"/>
                </a:solidFill>
                <a:latin typeface="Lato"/>
                <a:ea typeface="Lato"/>
                <a:cs typeface="Lato"/>
                <a:sym typeface="Lato"/>
              </a:rPr>
              <a:t>Src: </a:t>
            </a:r>
            <a:r>
              <a:rPr lang="en" sz="1300" u="sng">
                <a:solidFill>
                  <a:srgbClr val="1C3678"/>
                </a:solidFill>
                <a:latin typeface="Lato"/>
                <a:ea typeface="Lato"/>
                <a:cs typeface="Lato"/>
                <a:sym typeface="Lato"/>
                <a:hlinkClick r:id="rId2">
                  <a:extLst>
                    <a:ext uri="{A12FA001-AC4F-418D-AE19-62706E023703}">
                      <ahyp:hlinkClr val="tx"/>
                    </a:ext>
                  </a:extLst>
                </a:hlinkClick>
              </a:rPr>
              <a:t>https://www.analyticsvidhya.com/blog/2021/01/a-guide-to-the-naive-bayes-algorithm/</a:t>
            </a:r>
            <a:endParaRPr sz="1300">
              <a:solidFill>
                <a:srgbClr val="595959"/>
              </a:solidFill>
              <a:latin typeface="Lato"/>
              <a:ea typeface="Lato"/>
              <a:cs typeface="Lato"/>
              <a:sym typeface="Lato"/>
            </a:endParaRPr>
          </a:p>
          <a:p>
            <a:pPr indent="0" lvl="0" marL="0" rtl="0" algn="l">
              <a:spcBef>
                <a:spcPts val="120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2be5add50a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2be5add50a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900">
                <a:solidFill>
                  <a:srgbClr val="595959"/>
                </a:solidFill>
                <a:latin typeface="Lato"/>
                <a:ea typeface="Lato"/>
                <a:cs typeface="Lato"/>
                <a:sym typeface="Lato"/>
              </a:rPr>
              <a:t>Src: </a:t>
            </a:r>
            <a:endParaRPr sz="900">
              <a:solidFill>
                <a:srgbClr val="595959"/>
              </a:solidFill>
              <a:latin typeface="Lato"/>
              <a:ea typeface="Lato"/>
              <a:cs typeface="Lato"/>
              <a:sym typeface="Lato"/>
            </a:endParaRPr>
          </a:p>
          <a:p>
            <a:pPr indent="0" lvl="0" marL="0" rtl="0" algn="l">
              <a:lnSpc>
                <a:spcPct val="115000"/>
              </a:lnSpc>
              <a:spcBef>
                <a:spcPts val="1200"/>
              </a:spcBef>
              <a:spcAft>
                <a:spcPts val="0"/>
              </a:spcAft>
              <a:buNone/>
            </a:pPr>
            <a:r>
              <a:rPr lang="en" sz="900" u="sng">
                <a:solidFill>
                  <a:srgbClr val="1C3678"/>
                </a:solidFill>
                <a:latin typeface="Lato"/>
                <a:ea typeface="Lato"/>
                <a:cs typeface="Lato"/>
                <a:sym typeface="Lato"/>
                <a:hlinkClick r:id="rId2">
                  <a:extLst>
                    <a:ext uri="{A12FA001-AC4F-418D-AE19-62706E023703}">
                      <ahyp:hlinkClr val="tx"/>
                    </a:ext>
                  </a:extLst>
                </a:hlinkClick>
              </a:rPr>
              <a:t>https://www.analyticsvidhya.com/blog/2021/01/a-guide-to-the-naive-bayes-algorithm/</a:t>
            </a:r>
            <a:endParaRPr sz="900">
              <a:solidFill>
                <a:srgbClr val="595959"/>
              </a:solidFill>
              <a:latin typeface="Lato"/>
              <a:ea typeface="Lato"/>
              <a:cs typeface="Lato"/>
              <a:sym typeface="Lato"/>
            </a:endParaRPr>
          </a:p>
          <a:p>
            <a:pPr indent="0" lvl="0" marL="0" rtl="0" algn="l">
              <a:lnSpc>
                <a:spcPct val="115000"/>
              </a:lnSpc>
              <a:spcBef>
                <a:spcPts val="1200"/>
              </a:spcBef>
              <a:spcAft>
                <a:spcPts val="0"/>
              </a:spcAft>
              <a:buNone/>
            </a:pPr>
            <a:r>
              <a:rPr lang="en" sz="900" u="sng">
                <a:solidFill>
                  <a:schemeClr val="hlink"/>
                </a:solidFill>
                <a:latin typeface="Lato"/>
                <a:ea typeface="Lato"/>
                <a:cs typeface="Lato"/>
                <a:sym typeface="Lato"/>
                <a:hlinkClick r:id="rId3"/>
              </a:rPr>
              <a:t>https://www.datacamp.com/tutorial/naive-bayes-scikit-learn</a:t>
            </a:r>
            <a:r>
              <a:rPr lang="en" sz="900">
                <a:solidFill>
                  <a:srgbClr val="595959"/>
                </a:solidFill>
                <a:latin typeface="Lato"/>
                <a:ea typeface="Lato"/>
                <a:cs typeface="Lato"/>
                <a:sym typeface="Lato"/>
              </a:rPr>
              <a:t>	</a:t>
            </a:r>
            <a:endParaRPr sz="900">
              <a:solidFill>
                <a:srgbClr val="595959"/>
              </a:solidFill>
              <a:latin typeface="Lato"/>
              <a:ea typeface="Lato"/>
              <a:cs typeface="Lato"/>
              <a:sym typeface="Lato"/>
            </a:endParaRPr>
          </a:p>
          <a:p>
            <a:pPr indent="0" lvl="0" marL="0" rtl="0" algn="l">
              <a:spcBef>
                <a:spcPts val="1200"/>
              </a:spcBef>
              <a:spcAft>
                <a:spcPts val="0"/>
              </a:spcAft>
              <a:buNone/>
            </a:pPr>
            <a:r>
              <a:t/>
            </a:r>
            <a:endParaRPr sz="9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2be5add50a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2be5add50a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2be5add50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2be5add50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2be5add50a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2be5add50a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2b07eb087a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2b07eb087a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2b07eb087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2b07eb087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2b07eb087a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2b07eb087a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2be5add50a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2be5add50a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2be5add50a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2be5add50a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2be5add50a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2be5add50a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2b07eb087a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2b07eb087a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1.png"/><Relationship Id="rId4" Type="http://schemas.openxmlformats.org/officeDocument/2006/relationships/hyperlink" Target="https://github.com/pemagrg1/AI_class2022/blob/main/notebooks/Naive%20Bayes.ipynb" TargetMode="External"/><Relationship Id="rId5" Type="http://schemas.openxmlformats.org/officeDocument/2006/relationships/hyperlink" Target="https://github.com/pemagrg1/AI_class2022/blob/main/notebooks/Naive%20Bayes.ipynb"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www.udacity.com/course/intro-to-machine-learning--ud120"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0.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Machine Learning</a:t>
            </a:r>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fontScale="70000" lnSpcReduction="20000"/>
          </a:bodyPr>
          <a:lstStyle/>
          <a:p>
            <a:pPr indent="0" lvl="0" marL="0" rtl="0" algn="ctr">
              <a:spcBef>
                <a:spcPts val="0"/>
              </a:spcBef>
              <a:spcAft>
                <a:spcPts val="0"/>
              </a:spcAft>
              <a:buNone/>
            </a:pPr>
            <a:r>
              <a:rPr lang="en" sz="2400">
                <a:solidFill>
                  <a:srgbClr val="695D46"/>
                </a:solidFill>
                <a:latin typeface="Open Sans"/>
                <a:ea typeface="Open Sans"/>
                <a:cs typeface="Open Sans"/>
                <a:sym typeface="Open Sans"/>
              </a:rPr>
              <a:t>Course Code: AFI 124</a:t>
            </a:r>
            <a:endParaRPr sz="2400">
              <a:solidFill>
                <a:srgbClr val="695D46"/>
              </a:solidFill>
              <a:latin typeface="Open Sans"/>
              <a:ea typeface="Open Sans"/>
              <a:cs typeface="Open Sans"/>
              <a:sym typeface="Open Sans"/>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2. Reinforcement Learning</a:t>
            </a:r>
            <a:endParaRPr/>
          </a:p>
        </p:txBody>
      </p:sp>
      <p:sp>
        <p:nvSpPr>
          <p:cNvPr id="147" name="Google Shape;147;p2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lang="en" sz="1200">
                <a:solidFill>
                  <a:srgbClr val="000000"/>
                </a:solidFill>
                <a:latin typeface="Arial"/>
                <a:ea typeface="Arial"/>
                <a:cs typeface="Arial"/>
                <a:sym typeface="Arial"/>
              </a:rPr>
              <a:t>In order to produce intelligent programs (also called agents), reinforcement learning goes through the following steps:</a:t>
            </a:r>
            <a:endParaRPr sz="1200">
              <a:solidFill>
                <a:srgbClr val="000000"/>
              </a:solidFill>
              <a:latin typeface="Arial"/>
              <a:ea typeface="Arial"/>
              <a:cs typeface="Arial"/>
              <a:sym typeface="Arial"/>
            </a:endParaRPr>
          </a:p>
          <a:p>
            <a:pPr indent="-304800" lvl="0" marL="457200" rtl="0" algn="l">
              <a:lnSpc>
                <a:spcPct val="95000"/>
              </a:lnSpc>
              <a:spcBef>
                <a:spcPts val="1200"/>
              </a:spcBef>
              <a:spcAft>
                <a:spcPts val="0"/>
              </a:spcAft>
              <a:buClr>
                <a:srgbClr val="000000"/>
              </a:buClr>
              <a:buSzPts val="1200"/>
              <a:buFont typeface="Arial"/>
              <a:buChar char="●"/>
            </a:pPr>
            <a:r>
              <a:rPr lang="en" sz="1200">
                <a:solidFill>
                  <a:srgbClr val="000000"/>
                </a:solidFill>
                <a:latin typeface="Arial"/>
                <a:ea typeface="Arial"/>
                <a:cs typeface="Arial"/>
                <a:sym typeface="Arial"/>
              </a:rPr>
              <a:t>Input state is observed by the agent.</a:t>
            </a:r>
            <a:endParaRPr sz="1200">
              <a:solidFill>
                <a:srgbClr val="000000"/>
              </a:solidFill>
              <a:latin typeface="Arial"/>
              <a:ea typeface="Arial"/>
              <a:cs typeface="Arial"/>
              <a:sym typeface="Arial"/>
            </a:endParaRPr>
          </a:p>
          <a:p>
            <a:pPr indent="-304800" lvl="0" marL="457200" rtl="0" algn="l">
              <a:lnSpc>
                <a:spcPct val="95000"/>
              </a:lnSpc>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Decision making function is used to make the agent perform an action.</a:t>
            </a:r>
            <a:endParaRPr sz="1200">
              <a:solidFill>
                <a:srgbClr val="000000"/>
              </a:solidFill>
              <a:latin typeface="Arial"/>
              <a:ea typeface="Arial"/>
              <a:cs typeface="Arial"/>
              <a:sym typeface="Arial"/>
            </a:endParaRPr>
          </a:p>
          <a:p>
            <a:pPr indent="-304800" lvl="0" marL="457200" rtl="0" algn="l">
              <a:lnSpc>
                <a:spcPct val="95000"/>
              </a:lnSpc>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After the action is performed, the agent receives reward or reinforcement from the environment.</a:t>
            </a:r>
            <a:endParaRPr sz="1200">
              <a:solidFill>
                <a:srgbClr val="000000"/>
              </a:solidFill>
              <a:latin typeface="Arial"/>
              <a:ea typeface="Arial"/>
              <a:cs typeface="Arial"/>
              <a:sym typeface="Arial"/>
            </a:endParaRPr>
          </a:p>
          <a:p>
            <a:pPr indent="-304800" lvl="0" marL="457200" rtl="0" algn="l">
              <a:lnSpc>
                <a:spcPct val="95000"/>
              </a:lnSpc>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The state-action pair information about the reward is stored.</a:t>
            </a:r>
            <a:endParaRPr sz="1200">
              <a:solidFill>
                <a:srgbClr val="000000"/>
              </a:solidFill>
              <a:latin typeface="Arial"/>
              <a:ea typeface="Arial"/>
              <a:cs typeface="Arial"/>
              <a:sym typeface="Arial"/>
            </a:endParaRPr>
          </a:p>
          <a:p>
            <a:pPr indent="0" lvl="0" marL="0" rtl="0" algn="l">
              <a:lnSpc>
                <a:spcPct val="95000"/>
              </a:lnSpc>
              <a:spcBef>
                <a:spcPts val="1200"/>
              </a:spcBef>
              <a:spcAft>
                <a:spcPts val="0"/>
              </a:spcAft>
              <a:buNone/>
            </a:pPr>
            <a:r>
              <a:rPr b="1" lang="en" sz="1200">
                <a:solidFill>
                  <a:srgbClr val="000000"/>
                </a:solidFill>
                <a:latin typeface="Arial"/>
                <a:ea typeface="Arial"/>
                <a:cs typeface="Arial"/>
                <a:sym typeface="Arial"/>
              </a:rPr>
              <a:t>Use cases:</a:t>
            </a:r>
            <a:endParaRPr b="1" sz="1200">
              <a:solidFill>
                <a:srgbClr val="000000"/>
              </a:solidFill>
              <a:latin typeface="Arial"/>
              <a:ea typeface="Arial"/>
              <a:cs typeface="Arial"/>
              <a:sym typeface="Arial"/>
            </a:endParaRPr>
          </a:p>
          <a:p>
            <a:pPr indent="0" lvl="0" marL="0" rtl="0" algn="l">
              <a:lnSpc>
                <a:spcPct val="95000"/>
              </a:lnSpc>
              <a:spcBef>
                <a:spcPts val="1200"/>
              </a:spcBef>
              <a:spcAft>
                <a:spcPts val="0"/>
              </a:spcAft>
              <a:buNone/>
            </a:pPr>
            <a:r>
              <a:rPr lang="en" sz="1200">
                <a:solidFill>
                  <a:srgbClr val="000000"/>
                </a:solidFill>
                <a:latin typeface="Arial"/>
                <a:ea typeface="Arial"/>
                <a:cs typeface="Arial"/>
                <a:sym typeface="Arial"/>
              </a:rPr>
              <a:t>Some applications of the reinforcement learning algorithms are computer played board games (Chess, Go), robotic hands, and self-driving cars.</a:t>
            </a:r>
            <a:endParaRPr sz="1200">
              <a:solidFill>
                <a:srgbClr val="000000"/>
              </a:solidFill>
              <a:latin typeface="Arial"/>
              <a:ea typeface="Arial"/>
              <a:cs typeface="Arial"/>
              <a:sym typeface="Arial"/>
            </a:endParaRPr>
          </a:p>
          <a:p>
            <a:pPr indent="0" lvl="0" marL="0" rtl="0" algn="l">
              <a:lnSpc>
                <a:spcPct val="95000"/>
              </a:lnSpc>
              <a:spcBef>
                <a:spcPts val="1200"/>
              </a:spcBef>
              <a:spcAft>
                <a:spcPts val="0"/>
              </a:spcAft>
              <a:buNone/>
            </a:pPr>
            <a:r>
              <a:t/>
            </a:r>
            <a:endParaRPr sz="1200">
              <a:solidFill>
                <a:srgbClr val="000000"/>
              </a:solidFill>
              <a:latin typeface="Arial"/>
              <a:ea typeface="Arial"/>
              <a:cs typeface="Arial"/>
              <a:sym typeface="Arial"/>
            </a:endParaRPr>
          </a:p>
          <a:p>
            <a:pPr indent="0" lvl="0" marL="0" rtl="0" algn="l">
              <a:lnSpc>
                <a:spcPct val="95000"/>
              </a:lnSpc>
              <a:spcBef>
                <a:spcPts val="1200"/>
              </a:spcBef>
              <a:spcAft>
                <a:spcPts val="1200"/>
              </a:spcAft>
              <a:buSzPts val="605"/>
              <a:buNone/>
            </a:pPr>
            <a:r>
              <a:t/>
            </a:r>
            <a:endParaRPr sz="1200">
              <a:solidFill>
                <a:srgbClr val="000000"/>
              </a:solidFill>
              <a:latin typeface="Arial"/>
              <a:ea typeface="Arial"/>
              <a:cs typeface="Arial"/>
              <a:sym typeface="Arial"/>
            </a:endParaRPr>
          </a:p>
        </p:txBody>
      </p:sp>
      <p:pic>
        <p:nvPicPr>
          <p:cNvPr id="148" name="Google Shape;148;p22"/>
          <p:cNvPicPr preferRelativeResize="0"/>
          <p:nvPr/>
        </p:nvPicPr>
        <p:blipFill>
          <a:blip r:embed="rId3">
            <a:alphaModFix/>
          </a:blip>
          <a:stretch>
            <a:fillRect/>
          </a:stretch>
        </p:blipFill>
        <p:spPr>
          <a:xfrm>
            <a:off x="4572000" y="0"/>
            <a:ext cx="4585601" cy="2139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3. Statistical-based Learning: Naive Bayes Model</a:t>
            </a:r>
            <a:endParaRPr b="0" sz="12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
        <p:nvSpPr>
          <p:cNvPr id="154" name="Google Shape;154;p2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200">
                <a:solidFill>
                  <a:srgbClr val="202124"/>
                </a:solidFill>
                <a:highlight>
                  <a:srgbClr val="FFFFFF"/>
                </a:highlight>
                <a:latin typeface="Arial"/>
                <a:ea typeface="Arial"/>
                <a:cs typeface="Arial"/>
                <a:sym typeface="Arial"/>
              </a:rPr>
              <a:t>Naive Bayes Model </a:t>
            </a:r>
            <a:r>
              <a:rPr lang="en" sz="1200">
                <a:solidFill>
                  <a:srgbClr val="202124"/>
                </a:solidFill>
                <a:highlight>
                  <a:srgbClr val="FFFFFF"/>
                </a:highlight>
                <a:latin typeface="Arial"/>
                <a:ea typeface="Arial"/>
                <a:cs typeface="Arial"/>
                <a:sym typeface="Arial"/>
              </a:rPr>
              <a:t>is a classification technique based on </a:t>
            </a:r>
            <a:r>
              <a:rPr b="1" lang="en" sz="1200">
                <a:solidFill>
                  <a:srgbClr val="202124"/>
                </a:solidFill>
                <a:highlight>
                  <a:srgbClr val="FFFFFF"/>
                </a:highlight>
                <a:latin typeface="Arial"/>
                <a:ea typeface="Arial"/>
                <a:cs typeface="Arial"/>
                <a:sym typeface="Arial"/>
              </a:rPr>
              <a:t>Bayes' Theorem</a:t>
            </a:r>
            <a:r>
              <a:rPr lang="en" sz="1200">
                <a:solidFill>
                  <a:srgbClr val="202124"/>
                </a:solidFill>
                <a:highlight>
                  <a:srgbClr val="FFFFFF"/>
                </a:highlight>
                <a:latin typeface="Arial"/>
                <a:ea typeface="Arial"/>
                <a:cs typeface="Arial"/>
                <a:sym typeface="Arial"/>
              </a:rPr>
              <a:t> with an assumption of independence among predictors. In simple terms, a Naive Bayes classifier assumes that the presence of a particular feature in a class is unrelated to the presence of any other feature.</a:t>
            </a:r>
            <a:endParaRPr sz="1200">
              <a:solidFill>
                <a:srgbClr val="202124"/>
              </a:solidFill>
              <a:highlight>
                <a:srgbClr val="FFFFFF"/>
              </a:highlight>
              <a:latin typeface="Arial"/>
              <a:ea typeface="Arial"/>
              <a:cs typeface="Arial"/>
              <a:sym typeface="Arial"/>
            </a:endParaRPr>
          </a:p>
          <a:p>
            <a:pPr indent="0" lvl="0" marL="0" rtl="0" algn="l">
              <a:spcBef>
                <a:spcPts val="1200"/>
              </a:spcBef>
              <a:spcAft>
                <a:spcPts val="1200"/>
              </a:spcAft>
              <a:buNone/>
            </a:pPr>
            <a:r>
              <a:rPr lang="en" sz="1200">
                <a:solidFill>
                  <a:srgbClr val="222222"/>
                </a:solidFill>
                <a:highlight>
                  <a:srgbClr val="FFFFFF"/>
                </a:highlight>
                <a:latin typeface="Arial"/>
                <a:ea typeface="Arial"/>
                <a:cs typeface="Arial"/>
                <a:sym typeface="Arial"/>
              </a:rPr>
              <a:t>For example, a fruit may be considered to be an apple if it is red, round, and about 3 inches in diameter. Even if these features depend on each other or upon the existence of the other features, all of these properties independently contribute to the probability that this fruit is an apple and that is why it is known as ‘Naive’.</a:t>
            </a:r>
            <a:endParaRPr sz="1200">
              <a:solidFill>
                <a:srgbClr val="202124"/>
              </a:solidFill>
              <a:highlight>
                <a:srgbClr val="FFFFFF"/>
              </a:highlight>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Bayes Theorem</a:t>
            </a:r>
            <a:endParaRPr/>
          </a:p>
        </p:txBody>
      </p:sp>
      <p:sp>
        <p:nvSpPr>
          <p:cNvPr id="160" name="Google Shape;160;p2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1" name="Google Shape;161;p24"/>
          <p:cNvPicPr preferRelativeResize="0"/>
          <p:nvPr/>
        </p:nvPicPr>
        <p:blipFill>
          <a:blip r:embed="rId3">
            <a:alphaModFix/>
          </a:blip>
          <a:stretch>
            <a:fillRect/>
          </a:stretch>
        </p:blipFill>
        <p:spPr>
          <a:xfrm>
            <a:off x="506625" y="1853850"/>
            <a:ext cx="8134350" cy="29527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Naive Bayes Model Example</a:t>
            </a:r>
            <a:endParaRPr b="0" sz="12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pic>
        <p:nvPicPr>
          <p:cNvPr id="167" name="Google Shape;167;p25"/>
          <p:cNvPicPr preferRelativeResize="0"/>
          <p:nvPr/>
        </p:nvPicPr>
        <p:blipFill>
          <a:blip r:embed="rId3">
            <a:alphaModFix/>
          </a:blip>
          <a:stretch>
            <a:fillRect/>
          </a:stretch>
        </p:blipFill>
        <p:spPr>
          <a:xfrm>
            <a:off x="2198149" y="1796800"/>
            <a:ext cx="4747696" cy="29979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Naive Bayes Model Example</a:t>
            </a:r>
            <a:endParaRPr b="0" sz="12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73" name="Google Shape;173;p26"/>
          <p:cNvPicPr preferRelativeResize="0"/>
          <p:nvPr/>
        </p:nvPicPr>
        <p:blipFill>
          <a:blip r:embed="rId3">
            <a:alphaModFix/>
          </a:blip>
          <a:stretch>
            <a:fillRect/>
          </a:stretch>
        </p:blipFill>
        <p:spPr>
          <a:xfrm>
            <a:off x="1974600" y="1853850"/>
            <a:ext cx="5194786" cy="29848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Naive Bayes Model Example</a:t>
            </a:r>
            <a:endParaRPr b="0" sz="1200">
              <a:solidFill>
                <a:srgbClr val="000000"/>
              </a:solidFill>
              <a:latin typeface="Times New Roman"/>
              <a:ea typeface="Times New Roman"/>
              <a:cs typeface="Times New Roman"/>
              <a:sym typeface="Times New Roman"/>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79" name="Google Shape;179;p27"/>
          <p:cNvPicPr preferRelativeResize="0"/>
          <p:nvPr/>
        </p:nvPicPr>
        <p:blipFill>
          <a:blip r:embed="rId3">
            <a:alphaModFix/>
          </a:blip>
          <a:stretch>
            <a:fillRect/>
          </a:stretch>
        </p:blipFill>
        <p:spPr>
          <a:xfrm>
            <a:off x="2279575" y="1853850"/>
            <a:ext cx="4584837" cy="29848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 by Step</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85" name="Google Shape;185;p28"/>
          <p:cNvPicPr preferRelativeResize="0"/>
          <p:nvPr/>
        </p:nvPicPr>
        <p:blipFill>
          <a:blip r:embed="rId3">
            <a:alphaModFix/>
          </a:blip>
          <a:stretch>
            <a:fillRect/>
          </a:stretch>
        </p:blipFill>
        <p:spPr>
          <a:xfrm>
            <a:off x="5286338" y="0"/>
            <a:ext cx="3857637" cy="5143501"/>
          </a:xfrm>
          <a:prstGeom prst="rect">
            <a:avLst/>
          </a:prstGeom>
          <a:noFill/>
          <a:ln>
            <a:noFill/>
          </a:ln>
        </p:spPr>
      </p:pic>
      <p:sp>
        <p:nvSpPr>
          <p:cNvPr id="186" name="Google Shape;186;p28"/>
          <p:cNvSpPr txBox="1"/>
          <p:nvPr/>
        </p:nvSpPr>
        <p:spPr>
          <a:xfrm>
            <a:off x="310250" y="4404600"/>
            <a:ext cx="49761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900" u="sng">
                <a:solidFill>
                  <a:schemeClr val="hlink"/>
                </a:solidFill>
                <a:latin typeface="Lato"/>
                <a:ea typeface="Lato"/>
                <a:cs typeface="Lato"/>
                <a:sym typeface="Lato"/>
                <a:hlinkClick r:id="rId4"/>
              </a:rPr>
              <a:t>Notebook Lin</a:t>
            </a:r>
            <a:r>
              <a:rPr b="1" lang="en" sz="900" u="sng">
                <a:solidFill>
                  <a:schemeClr val="hlink"/>
                </a:solidFill>
                <a:latin typeface="Lato"/>
                <a:ea typeface="Lato"/>
                <a:cs typeface="Lato"/>
                <a:sym typeface="Lato"/>
                <a:hlinkClick r:id="rId5"/>
              </a:rPr>
              <a:t>k</a:t>
            </a:r>
            <a:endParaRPr b="1" sz="900">
              <a:latin typeface="Lato"/>
              <a:ea typeface="Lato"/>
              <a:cs typeface="Lato"/>
              <a:sym typeface="Lato"/>
            </a:endParaRPr>
          </a:p>
        </p:txBody>
      </p:sp>
      <p:sp>
        <p:nvSpPr>
          <p:cNvPr id="187" name="Google Shape;187;p28"/>
          <p:cNvSpPr txBox="1"/>
          <p:nvPr/>
        </p:nvSpPr>
        <p:spPr>
          <a:xfrm>
            <a:off x="630000" y="1852400"/>
            <a:ext cx="4656300" cy="2568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solidFill>
                  <a:srgbClr val="05192D"/>
                </a:solidFill>
                <a:highlight>
                  <a:srgbClr val="F7F3EB"/>
                </a:highlight>
              </a:rPr>
              <a:t>Naive Bayes classifier calculates the probability of an event in the following steps:</a:t>
            </a:r>
            <a:endParaRPr sz="1100">
              <a:solidFill>
                <a:srgbClr val="05192D"/>
              </a:solidFill>
              <a:highlight>
                <a:srgbClr val="F7F3EB"/>
              </a:highlight>
            </a:endParaRPr>
          </a:p>
          <a:p>
            <a:pPr indent="-298450" lvl="0" marL="457200" rtl="0" algn="l">
              <a:lnSpc>
                <a:spcPct val="115000"/>
              </a:lnSpc>
              <a:spcBef>
                <a:spcPts val="1200"/>
              </a:spcBef>
              <a:spcAft>
                <a:spcPts val="0"/>
              </a:spcAft>
              <a:buClr>
                <a:srgbClr val="05192D"/>
              </a:buClr>
              <a:buSzPts val="1100"/>
              <a:buChar char="●"/>
            </a:pPr>
            <a:r>
              <a:rPr lang="en" sz="1100">
                <a:solidFill>
                  <a:srgbClr val="05192D"/>
                </a:solidFill>
                <a:highlight>
                  <a:srgbClr val="F7F3EB"/>
                </a:highlight>
              </a:rPr>
              <a:t>Step 1: Calculate the prior probability for given class labels</a:t>
            </a:r>
            <a:endParaRPr sz="1100">
              <a:solidFill>
                <a:srgbClr val="05192D"/>
              </a:solidFill>
              <a:highlight>
                <a:srgbClr val="F7F3EB"/>
              </a:highlight>
            </a:endParaRPr>
          </a:p>
          <a:p>
            <a:pPr indent="-298450" lvl="0" marL="457200" rtl="0" algn="l">
              <a:lnSpc>
                <a:spcPct val="115000"/>
              </a:lnSpc>
              <a:spcBef>
                <a:spcPts val="0"/>
              </a:spcBef>
              <a:spcAft>
                <a:spcPts val="0"/>
              </a:spcAft>
              <a:buClr>
                <a:srgbClr val="05192D"/>
              </a:buClr>
              <a:buSzPts val="1100"/>
              <a:buChar char="●"/>
            </a:pPr>
            <a:r>
              <a:rPr lang="en" sz="1100">
                <a:solidFill>
                  <a:srgbClr val="05192D"/>
                </a:solidFill>
                <a:highlight>
                  <a:srgbClr val="F7F3EB"/>
                </a:highlight>
              </a:rPr>
              <a:t>Step 2: Find Likelihood probability with each attribute for each class</a:t>
            </a:r>
            <a:endParaRPr sz="1100">
              <a:solidFill>
                <a:srgbClr val="05192D"/>
              </a:solidFill>
              <a:highlight>
                <a:srgbClr val="F7F3EB"/>
              </a:highlight>
            </a:endParaRPr>
          </a:p>
          <a:p>
            <a:pPr indent="-298450" lvl="0" marL="457200" rtl="0" algn="l">
              <a:lnSpc>
                <a:spcPct val="115000"/>
              </a:lnSpc>
              <a:spcBef>
                <a:spcPts val="0"/>
              </a:spcBef>
              <a:spcAft>
                <a:spcPts val="0"/>
              </a:spcAft>
              <a:buClr>
                <a:srgbClr val="05192D"/>
              </a:buClr>
              <a:buSzPts val="1100"/>
              <a:buChar char="●"/>
            </a:pPr>
            <a:r>
              <a:rPr lang="en" sz="1100">
                <a:solidFill>
                  <a:srgbClr val="05192D"/>
                </a:solidFill>
                <a:highlight>
                  <a:srgbClr val="F7F3EB"/>
                </a:highlight>
              </a:rPr>
              <a:t>Step 3: Put these value in Bayes Formula and calculate posterior probability.</a:t>
            </a:r>
            <a:endParaRPr sz="1100">
              <a:solidFill>
                <a:srgbClr val="05192D"/>
              </a:solidFill>
              <a:highlight>
                <a:srgbClr val="F7F3EB"/>
              </a:highlight>
            </a:endParaRPr>
          </a:p>
          <a:p>
            <a:pPr indent="-298450" lvl="0" marL="457200" rtl="0" algn="l">
              <a:lnSpc>
                <a:spcPct val="115000"/>
              </a:lnSpc>
              <a:spcBef>
                <a:spcPts val="0"/>
              </a:spcBef>
              <a:spcAft>
                <a:spcPts val="0"/>
              </a:spcAft>
              <a:buClr>
                <a:srgbClr val="05192D"/>
              </a:buClr>
              <a:buSzPts val="1100"/>
              <a:buChar char="●"/>
            </a:pPr>
            <a:r>
              <a:rPr lang="en" sz="1100">
                <a:solidFill>
                  <a:srgbClr val="05192D"/>
                </a:solidFill>
                <a:highlight>
                  <a:srgbClr val="F7F3EB"/>
                </a:highlight>
              </a:rPr>
              <a:t>Step 4: See which class has a higher probability, given the input belongs to the higher probability class.</a:t>
            </a:r>
            <a:endParaRPr sz="1100">
              <a:solidFill>
                <a:srgbClr val="05192D"/>
              </a:solidFill>
              <a:highlight>
                <a:srgbClr val="F7F3EB"/>
              </a:highlight>
            </a:endParaRPr>
          </a:p>
          <a:p>
            <a:pPr indent="0" lvl="0" marL="0" rtl="0" algn="l">
              <a:spcBef>
                <a:spcPts val="2400"/>
              </a:spcBef>
              <a:spcAft>
                <a:spcPts val="0"/>
              </a:spcAft>
              <a:buNone/>
            </a:pPr>
            <a:r>
              <a:t/>
            </a:r>
            <a:endParaRPr sz="1100">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 learn more on Machine Learning</a:t>
            </a:r>
            <a:endParaRPr/>
          </a:p>
        </p:txBody>
      </p:sp>
      <p:sp>
        <p:nvSpPr>
          <p:cNvPr id="193" name="Google Shape;193;p29"/>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Course: </a:t>
            </a:r>
            <a:r>
              <a:rPr lang="en" u="sng">
                <a:solidFill>
                  <a:schemeClr val="hlink"/>
                </a:solidFill>
                <a:hlinkClick r:id="rId3"/>
              </a:rPr>
              <a:t>https://www.udacity.com/course/intro-to-machine-learning--ud120</a:t>
            </a:r>
            <a:r>
              <a:rPr lang="en"/>
              <a:t>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0"/>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en" sz="2300">
                <a:solidFill>
                  <a:srgbClr val="000000"/>
                </a:solidFill>
              </a:rPr>
              <a:t>4. </a:t>
            </a:r>
            <a:r>
              <a:rPr lang="en" sz="2300">
                <a:solidFill>
                  <a:srgbClr val="000000"/>
                </a:solidFill>
              </a:rPr>
              <a:t>Learning with Neural Networks</a:t>
            </a:r>
            <a:endParaRPr sz="2300"/>
          </a:p>
        </p:txBody>
      </p:sp>
      <p:sp>
        <p:nvSpPr>
          <p:cNvPr id="199" name="Google Shape;199;p3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sz="1400">
                <a:solidFill>
                  <a:srgbClr val="000000"/>
                </a:solidFill>
                <a:latin typeface="Times New Roman"/>
                <a:ea typeface="Times New Roman"/>
                <a:cs typeface="Times New Roman"/>
                <a:sym typeface="Times New Roman"/>
              </a:rPr>
              <a:t>To be Continued in Next Class….</a:t>
            </a:r>
            <a:endParaRPr b="1" sz="1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Previous Class</a:t>
            </a:r>
            <a:endParaRPr/>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04800" lvl="0" marL="457200" rtl="0" algn="l">
              <a:lnSpc>
                <a:spcPct val="105000"/>
              </a:lnSpc>
              <a:spcBef>
                <a:spcPts val="0"/>
              </a:spcBef>
              <a:spcAft>
                <a:spcPts val="0"/>
              </a:spcAft>
              <a:buClr>
                <a:srgbClr val="000000"/>
              </a:buClr>
              <a:buSzPts val="1200"/>
              <a:buFont typeface="Arial"/>
              <a:buAutoNum type="arabicPeriod"/>
            </a:pPr>
            <a:r>
              <a:rPr lang="en" sz="1200">
                <a:solidFill>
                  <a:srgbClr val="000000"/>
                </a:solidFill>
                <a:latin typeface="Arial"/>
                <a:ea typeface="Arial"/>
                <a:cs typeface="Arial"/>
                <a:sym typeface="Arial"/>
              </a:rPr>
              <a:t>Artificial Intelligence</a:t>
            </a:r>
            <a:br>
              <a:rPr lang="en" sz="1200">
                <a:solidFill>
                  <a:srgbClr val="000000"/>
                </a:solidFill>
                <a:latin typeface="Arial"/>
                <a:ea typeface="Arial"/>
                <a:cs typeface="Arial"/>
                <a:sym typeface="Arial"/>
              </a:rPr>
            </a:br>
            <a:r>
              <a:rPr lang="en" sz="1200">
                <a:solidFill>
                  <a:srgbClr val="000000"/>
                </a:solidFill>
                <a:latin typeface="Arial"/>
                <a:ea typeface="Arial"/>
                <a:cs typeface="Arial"/>
                <a:sym typeface="Arial"/>
              </a:rPr>
              <a:t>AI, AI Perspectives: acting and thinking humanly, acting and thinking rationally</a:t>
            </a:r>
            <a:endParaRPr sz="1200">
              <a:solidFill>
                <a:srgbClr val="000000"/>
              </a:solidFill>
              <a:latin typeface="Arial"/>
              <a:ea typeface="Arial"/>
              <a:cs typeface="Arial"/>
              <a:sym typeface="Arial"/>
            </a:endParaRPr>
          </a:p>
          <a:p>
            <a:pPr indent="-304800" lvl="0" marL="457200" rtl="0" algn="l">
              <a:lnSpc>
                <a:spcPct val="105000"/>
              </a:lnSpc>
              <a:spcBef>
                <a:spcPts val="0"/>
              </a:spcBef>
              <a:spcAft>
                <a:spcPts val="0"/>
              </a:spcAft>
              <a:buClr>
                <a:srgbClr val="000000"/>
              </a:buClr>
              <a:buSzPts val="1200"/>
              <a:buFont typeface="Arial"/>
              <a:buAutoNum type="arabicPeriod"/>
            </a:pPr>
            <a:r>
              <a:rPr lang="en" sz="1200">
                <a:solidFill>
                  <a:srgbClr val="000000"/>
                </a:solidFill>
                <a:latin typeface="Arial"/>
                <a:ea typeface="Arial"/>
                <a:cs typeface="Arial"/>
                <a:sym typeface="Arial"/>
              </a:rPr>
              <a:t>History of AI</a:t>
            </a:r>
            <a:endParaRPr sz="1200">
              <a:solidFill>
                <a:srgbClr val="000000"/>
              </a:solidFill>
              <a:latin typeface="Arial"/>
              <a:ea typeface="Arial"/>
              <a:cs typeface="Arial"/>
              <a:sym typeface="Arial"/>
            </a:endParaRPr>
          </a:p>
          <a:p>
            <a:pPr indent="-304800" lvl="0" marL="457200" rtl="0" algn="l">
              <a:lnSpc>
                <a:spcPct val="105000"/>
              </a:lnSpc>
              <a:spcBef>
                <a:spcPts val="0"/>
              </a:spcBef>
              <a:spcAft>
                <a:spcPts val="0"/>
              </a:spcAft>
              <a:buClr>
                <a:srgbClr val="000000"/>
              </a:buClr>
              <a:buSzPts val="1200"/>
              <a:buFont typeface="Arial"/>
              <a:buAutoNum type="arabicPeriod"/>
            </a:pPr>
            <a:r>
              <a:rPr lang="en" sz="1200">
                <a:solidFill>
                  <a:srgbClr val="000000"/>
                </a:solidFill>
                <a:latin typeface="Arial"/>
                <a:ea typeface="Arial"/>
                <a:cs typeface="Arial"/>
                <a:sym typeface="Arial"/>
              </a:rPr>
              <a:t>Foundations of AI: Philosophy, Economics, Psychology, Sociology, Linguistic, Neuroscience, Mathematics, Computer Science, Control Theory</a:t>
            </a:r>
            <a:endParaRPr sz="1200">
              <a:solidFill>
                <a:srgbClr val="000000"/>
              </a:solidFill>
              <a:latin typeface="Arial"/>
              <a:ea typeface="Arial"/>
              <a:cs typeface="Arial"/>
              <a:sym typeface="Arial"/>
            </a:endParaRPr>
          </a:p>
          <a:p>
            <a:pPr indent="-304800" lvl="0" marL="457200" rtl="0" algn="l">
              <a:lnSpc>
                <a:spcPct val="105000"/>
              </a:lnSpc>
              <a:spcBef>
                <a:spcPts val="0"/>
              </a:spcBef>
              <a:spcAft>
                <a:spcPts val="0"/>
              </a:spcAft>
              <a:buClr>
                <a:srgbClr val="000000"/>
              </a:buClr>
              <a:buSzPts val="1200"/>
              <a:buFont typeface="Arial"/>
              <a:buAutoNum type="arabicPeriod"/>
            </a:pPr>
            <a:r>
              <a:rPr lang="en" sz="1200">
                <a:solidFill>
                  <a:srgbClr val="000000"/>
                </a:solidFill>
                <a:latin typeface="Arial"/>
                <a:ea typeface="Arial"/>
                <a:cs typeface="Arial"/>
                <a:sym typeface="Arial"/>
              </a:rPr>
              <a:t>Applications of AI</a:t>
            </a:r>
            <a:endParaRPr sz="1200">
              <a:solidFill>
                <a:srgbClr val="000000"/>
              </a:solidFill>
              <a:latin typeface="Arial"/>
              <a:ea typeface="Arial"/>
              <a:cs typeface="Arial"/>
              <a:sym typeface="Arial"/>
            </a:endParaRPr>
          </a:p>
          <a:p>
            <a:pPr indent="-304800" lvl="0" marL="457200" rtl="0" algn="l">
              <a:lnSpc>
                <a:spcPct val="105000"/>
              </a:lnSpc>
              <a:spcBef>
                <a:spcPts val="0"/>
              </a:spcBef>
              <a:spcAft>
                <a:spcPts val="0"/>
              </a:spcAft>
              <a:buClr>
                <a:srgbClr val="000000"/>
              </a:buClr>
              <a:buSzPts val="1200"/>
              <a:buFont typeface="Arial"/>
              <a:buAutoNum type="arabicPeriod"/>
            </a:pPr>
            <a:r>
              <a:rPr lang="en" sz="1200">
                <a:solidFill>
                  <a:srgbClr val="000000"/>
                </a:solidFill>
                <a:latin typeface="Arial"/>
                <a:ea typeface="Arial"/>
                <a:cs typeface="Arial"/>
                <a:sym typeface="Arial"/>
              </a:rPr>
              <a:t>Handson Github</a:t>
            </a:r>
            <a:endParaRPr sz="1200">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Contents</a:t>
            </a:r>
            <a:endParaRPr/>
          </a:p>
        </p:txBody>
      </p:sp>
      <p:sp>
        <p:nvSpPr>
          <p:cNvPr id="99" name="Google Shape;99;p1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00000"/>
              </a:buClr>
              <a:buSzPts val="1200"/>
              <a:buFont typeface="Arial"/>
              <a:buAutoNum type="arabicPeriod"/>
            </a:pPr>
            <a:r>
              <a:rPr lang="en" sz="1200">
                <a:solidFill>
                  <a:srgbClr val="000000"/>
                </a:solidFill>
                <a:latin typeface="Arial"/>
                <a:ea typeface="Arial"/>
                <a:cs typeface="Arial"/>
                <a:sym typeface="Arial"/>
              </a:rPr>
              <a:t>Introduction to Machine Learning, Concepts of Learning, Supervised, Unsupervised and</a:t>
            </a:r>
            <a:endParaRPr sz="1200">
              <a:solidFill>
                <a:srgbClr val="000000"/>
              </a:solidFill>
              <a:latin typeface="Arial"/>
              <a:ea typeface="Arial"/>
              <a:cs typeface="Arial"/>
              <a:sym typeface="Arial"/>
            </a:endParaRPr>
          </a:p>
          <a:p>
            <a:pPr indent="-304800" lvl="0" marL="457200" rtl="0" algn="l">
              <a:spcBef>
                <a:spcPts val="0"/>
              </a:spcBef>
              <a:spcAft>
                <a:spcPts val="0"/>
              </a:spcAft>
              <a:buClr>
                <a:srgbClr val="000000"/>
              </a:buClr>
              <a:buSzPts val="1200"/>
              <a:buFont typeface="Arial"/>
              <a:buAutoNum type="arabicPeriod"/>
            </a:pPr>
            <a:r>
              <a:rPr lang="en" sz="1200">
                <a:solidFill>
                  <a:srgbClr val="000000"/>
                </a:solidFill>
                <a:latin typeface="Arial"/>
                <a:ea typeface="Arial"/>
                <a:cs typeface="Arial"/>
                <a:sym typeface="Arial"/>
              </a:rPr>
              <a:t>Reinforcement Learning</a:t>
            </a:r>
            <a:endParaRPr sz="1200">
              <a:solidFill>
                <a:srgbClr val="000000"/>
              </a:solidFill>
              <a:latin typeface="Arial"/>
              <a:ea typeface="Arial"/>
              <a:cs typeface="Arial"/>
              <a:sym typeface="Arial"/>
            </a:endParaRPr>
          </a:p>
          <a:p>
            <a:pPr indent="-304800" lvl="0" marL="457200" rtl="0" algn="l">
              <a:spcBef>
                <a:spcPts val="0"/>
              </a:spcBef>
              <a:spcAft>
                <a:spcPts val="0"/>
              </a:spcAft>
              <a:buClr>
                <a:srgbClr val="000000"/>
              </a:buClr>
              <a:buSzPts val="1200"/>
              <a:buFont typeface="Arial"/>
              <a:buAutoNum type="arabicPeriod"/>
            </a:pPr>
            <a:r>
              <a:rPr lang="en" sz="1200">
                <a:solidFill>
                  <a:srgbClr val="000000"/>
                </a:solidFill>
                <a:latin typeface="Arial"/>
                <a:ea typeface="Arial"/>
                <a:cs typeface="Arial"/>
                <a:sym typeface="Arial"/>
              </a:rPr>
              <a:t>Statistical-based Learning: Naive Bayes Model</a:t>
            </a:r>
            <a:endParaRPr sz="1200">
              <a:solidFill>
                <a:srgbClr val="000000"/>
              </a:solidFill>
              <a:latin typeface="Arial"/>
              <a:ea typeface="Arial"/>
              <a:cs typeface="Arial"/>
              <a:sym typeface="Arial"/>
            </a:endParaRPr>
          </a:p>
          <a:p>
            <a:pPr indent="-304800" lvl="0" marL="457200" rtl="0" algn="l">
              <a:spcBef>
                <a:spcPts val="0"/>
              </a:spcBef>
              <a:spcAft>
                <a:spcPts val="0"/>
              </a:spcAft>
              <a:buClr>
                <a:srgbClr val="000000"/>
              </a:buClr>
              <a:buSzPts val="1200"/>
              <a:buFont typeface="Arial"/>
              <a:buAutoNum type="arabicPeriod"/>
            </a:pPr>
            <a:r>
              <a:rPr lang="en" sz="1200">
                <a:solidFill>
                  <a:srgbClr val="000000"/>
                </a:solidFill>
                <a:latin typeface="Arial"/>
                <a:ea typeface="Arial"/>
                <a:cs typeface="Arial"/>
                <a:sym typeface="Arial"/>
              </a:rPr>
              <a:t>Learning with Neural Networks: Introduction, Biological Neural Networks Vs. Artificial Neural Networks (ANN), Mathematical Model of ANN, Activation Functions: Linear, Step Sigmoid, Types of ANN: Feed-forward, Recurrent, Single Layered, Multi-Layered, Application of Artificial Neural Networks, Learning by Training ANN, Supervised vs. Unsupervised Learning, Hebbian Learning, Perceptron Learning, Back - propagation Learning</a:t>
            </a:r>
            <a:endParaRPr sz="1200">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377190" lvl="0" marL="457200" rtl="0" algn="l">
              <a:spcBef>
                <a:spcPts val="0"/>
              </a:spcBef>
              <a:spcAft>
                <a:spcPts val="0"/>
              </a:spcAft>
              <a:buSzPct val="100000"/>
              <a:buAutoNum type="arabicPeriod"/>
            </a:pPr>
            <a:r>
              <a:rPr lang="en"/>
              <a:t>Machine Learning</a:t>
            </a:r>
            <a:endParaRPr/>
          </a:p>
          <a:p>
            <a:pPr indent="0" lvl="0" marL="0" rtl="0" algn="l">
              <a:spcBef>
                <a:spcPts val="0"/>
              </a:spcBef>
              <a:spcAft>
                <a:spcPts val="0"/>
              </a:spcAft>
              <a:buNone/>
            </a:pPr>
            <a:r>
              <a:t/>
            </a:r>
            <a:endParaRPr/>
          </a:p>
        </p:txBody>
      </p:sp>
      <p:sp>
        <p:nvSpPr>
          <p:cNvPr id="105" name="Google Shape;105;p16"/>
          <p:cNvSpPr txBox="1"/>
          <p:nvPr>
            <p:ph idx="1" type="body"/>
          </p:nvPr>
        </p:nvSpPr>
        <p:spPr>
          <a:xfrm>
            <a:off x="729450" y="2078875"/>
            <a:ext cx="4623900" cy="2261100"/>
          </a:xfrm>
          <a:prstGeom prst="rect">
            <a:avLst/>
          </a:prstGeom>
        </p:spPr>
        <p:txBody>
          <a:bodyPr anchorCtr="0" anchor="t" bIns="91425" lIns="91425" spcFirstLastPara="1" rIns="91425" wrap="square" tIns="91425">
            <a:normAutofit/>
          </a:bodyPr>
          <a:lstStyle/>
          <a:p>
            <a:pPr indent="0" lvl="0" marL="0" rtl="0" algn="just">
              <a:spcBef>
                <a:spcPts val="1200"/>
              </a:spcBef>
              <a:spcAft>
                <a:spcPts val="0"/>
              </a:spcAft>
              <a:buNone/>
            </a:pPr>
            <a:r>
              <a:rPr lang="en" sz="1200">
                <a:solidFill>
                  <a:srgbClr val="333333"/>
                </a:solidFill>
                <a:highlight>
                  <a:srgbClr val="FFFFFF"/>
                </a:highlight>
                <a:latin typeface="Arial"/>
                <a:ea typeface="Arial"/>
                <a:cs typeface="Arial"/>
                <a:sym typeface="Arial"/>
              </a:rPr>
              <a:t>Machine learning is about extracting knowledge from the data. </a:t>
            </a:r>
            <a:br>
              <a:rPr lang="en" sz="1200">
                <a:solidFill>
                  <a:srgbClr val="333333"/>
                </a:solidFill>
                <a:highlight>
                  <a:srgbClr val="FFFFFF"/>
                </a:highlight>
                <a:latin typeface="Arial"/>
                <a:ea typeface="Arial"/>
                <a:cs typeface="Arial"/>
                <a:sym typeface="Arial"/>
              </a:rPr>
            </a:br>
            <a:r>
              <a:rPr lang="en" sz="1200">
                <a:solidFill>
                  <a:srgbClr val="333333"/>
                </a:solidFill>
                <a:highlight>
                  <a:srgbClr val="FFFFFF"/>
                </a:highlight>
                <a:latin typeface="Arial"/>
                <a:ea typeface="Arial"/>
                <a:cs typeface="Arial"/>
                <a:sym typeface="Arial"/>
              </a:rPr>
              <a:t>It can be defined as,</a:t>
            </a:r>
            <a:endParaRPr sz="1200">
              <a:solidFill>
                <a:srgbClr val="333333"/>
              </a:solidFill>
              <a:highlight>
                <a:srgbClr val="FFFFFF"/>
              </a:highlight>
              <a:latin typeface="Arial"/>
              <a:ea typeface="Arial"/>
              <a:cs typeface="Arial"/>
              <a:sym typeface="Arial"/>
            </a:endParaRPr>
          </a:p>
          <a:p>
            <a:pPr indent="0" lvl="0" marL="0" marR="304800" rtl="0" algn="just">
              <a:lnSpc>
                <a:spcPct val="170000"/>
              </a:lnSpc>
              <a:spcBef>
                <a:spcPts val="1800"/>
              </a:spcBef>
              <a:spcAft>
                <a:spcPts val="0"/>
              </a:spcAft>
              <a:buNone/>
            </a:pPr>
            <a:r>
              <a:rPr i="1" lang="en" sz="1200">
                <a:solidFill>
                  <a:srgbClr val="333333"/>
                </a:solidFill>
                <a:highlight>
                  <a:srgbClr val="F9F9F9"/>
                </a:highlight>
                <a:latin typeface="Arial"/>
                <a:ea typeface="Arial"/>
                <a:cs typeface="Arial"/>
                <a:sym typeface="Arial"/>
              </a:rPr>
              <a:t>“Machine learning is a subfield of artificial intelligence, which enables machines to learn from past data or experiences without being explicitly programmed.”</a:t>
            </a:r>
            <a:endParaRPr i="1" sz="1200">
              <a:solidFill>
                <a:srgbClr val="333333"/>
              </a:solidFill>
              <a:highlight>
                <a:srgbClr val="F9F9F9"/>
              </a:highlight>
              <a:latin typeface="Arial"/>
              <a:ea typeface="Arial"/>
              <a:cs typeface="Arial"/>
              <a:sym typeface="Arial"/>
            </a:endParaRPr>
          </a:p>
          <a:p>
            <a:pPr indent="0" lvl="0" marL="0" rtl="0" algn="l">
              <a:spcBef>
                <a:spcPts val="1800"/>
              </a:spcBef>
              <a:spcAft>
                <a:spcPts val="1200"/>
              </a:spcAft>
              <a:buNone/>
            </a:pPr>
            <a:r>
              <a:t/>
            </a:r>
            <a:endParaRPr>
              <a:latin typeface="Arial"/>
              <a:ea typeface="Arial"/>
              <a:cs typeface="Arial"/>
              <a:sym typeface="Arial"/>
            </a:endParaRPr>
          </a:p>
        </p:txBody>
      </p:sp>
      <p:pic>
        <p:nvPicPr>
          <p:cNvPr id="106" name="Google Shape;106;p16"/>
          <p:cNvPicPr preferRelativeResize="0"/>
          <p:nvPr/>
        </p:nvPicPr>
        <p:blipFill>
          <a:blip r:embed="rId3">
            <a:alphaModFix/>
          </a:blip>
          <a:stretch>
            <a:fillRect/>
          </a:stretch>
        </p:blipFill>
        <p:spPr>
          <a:xfrm>
            <a:off x="5019663" y="-12"/>
            <a:ext cx="4124325" cy="49244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1.1. Concept of Machine Learning</a:t>
            </a:r>
            <a:endParaRPr/>
          </a:p>
          <a:p>
            <a:pPr indent="0" lvl="0" marL="0" rtl="0" algn="l">
              <a:spcBef>
                <a:spcPts val="0"/>
              </a:spcBef>
              <a:spcAft>
                <a:spcPts val="0"/>
              </a:spcAft>
              <a:buNone/>
            </a:pPr>
            <a:r>
              <a:t/>
            </a:r>
            <a:endParaRPr/>
          </a:p>
        </p:txBody>
      </p:sp>
      <p:sp>
        <p:nvSpPr>
          <p:cNvPr id="112" name="Google Shape;112;p1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Clr>
                <a:srgbClr val="000000"/>
              </a:buClr>
              <a:buSzPts val="1300"/>
              <a:buFont typeface="Arial"/>
              <a:buChar char="-"/>
            </a:pPr>
            <a:r>
              <a:rPr lang="en">
                <a:solidFill>
                  <a:srgbClr val="000000"/>
                </a:solidFill>
                <a:latin typeface="Arial"/>
                <a:ea typeface="Arial"/>
                <a:cs typeface="Arial"/>
                <a:sym typeface="Arial"/>
              </a:rPr>
              <a:t>Supervised</a:t>
            </a:r>
            <a:endParaRPr>
              <a:solidFill>
                <a:srgbClr val="000000"/>
              </a:solidFill>
              <a:latin typeface="Arial"/>
              <a:ea typeface="Arial"/>
              <a:cs typeface="Arial"/>
              <a:sym typeface="Arial"/>
            </a:endParaRPr>
          </a:p>
          <a:p>
            <a:pPr indent="-311150" lvl="0" marL="457200" rtl="0" algn="l">
              <a:spcBef>
                <a:spcPts val="0"/>
              </a:spcBef>
              <a:spcAft>
                <a:spcPts val="0"/>
              </a:spcAft>
              <a:buClr>
                <a:srgbClr val="000000"/>
              </a:buClr>
              <a:buSzPts val="1300"/>
              <a:buFont typeface="Arial"/>
              <a:buChar char="-"/>
            </a:pPr>
            <a:r>
              <a:rPr lang="en">
                <a:solidFill>
                  <a:srgbClr val="000000"/>
                </a:solidFill>
                <a:latin typeface="Arial"/>
                <a:ea typeface="Arial"/>
                <a:cs typeface="Arial"/>
                <a:sym typeface="Arial"/>
              </a:rPr>
              <a:t>Unsupervised</a:t>
            </a:r>
            <a:endParaRPr>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1.1. Concept of Machine Learning: </a:t>
            </a:r>
            <a:r>
              <a:rPr lang="en" sz="2044"/>
              <a:t>Supervised Learning</a:t>
            </a:r>
            <a:endParaRPr sz="2044"/>
          </a:p>
          <a:p>
            <a:pPr indent="0" lvl="0" marL="0" rtl="0" algn="l">
              <a:spcBef>
                <a:spcPts val="0"/>
              </a:spcBef>
              <a:spcAft>
                <a:spcPts val="0"/>
              </a:spcAft>
              <a:buNone/>
            </a:pPr>
            <a:r>
              <a:t/>
            </a:r>
            <a:endParaRPr/>
          </a:p>
        </p:txBody>
      </p:sp>
      <p:sp>
        <p:nvSpPr>
          <p:cNvPr id="118" name="Google Shape;118;p18"/>
          <p:cNvSpPr txBox="1"/>
          <p:nvPr>
            <p:ph idx="1" type="body"/>
          </p:nvPr>
        </p:nvSpPr>
        <p:spPr>
          <a:xfrm>
            <a:off x="729450" y="2078875"/>
            <a:ext cx="2902500" cy="2921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rgbClr val="000000"/>
                </a:solidFill>
                <a:latin typeface="Arial"/>
                <a:ea typeface="Arial"/>
                <a:cs typeface="Arial"/>
                <a:sym typeface="Arial"/>
              </a:rPr>
              <a:t>In </a:t>
            </a:r>
            <a:r>
              <a:rPr b="1" lang="en" sz="1200">
                <a:solidFill>
                  <a:srgbClr val="000000"/>
                </a:solidFill>
                <a:latin typeface="Arial"/>
                <a:ea typeface="Arial"/>
                <a:cs typeface="Arial"/>
                <a:sym typeface="Arial"/>
              </a:rPr>
              <a:t>supervised learning </a:t>
            </a:r>
            <a:r>
              <a:rPr lang="en" sz="1200">
                <a:solidFill>
                  <a:srgbClr val="000000"/>
                </a:solidFill>
                <a:latin typeface="Arial"/>
                <a:ea typeface="Arial"/>
                <a:cs typeface="Arial"/>
                <a:sym typeface="Arial"/>
              </a:rPr>
              <a:t>the agent observes input-output pairs and learns a function that maps from input to output.</a:t>
            </a:r>
            <a:endParaRPr sz="1200">
              <a:latin typeface="Arial"/>
              <a:ea typeface="Arial"/>
              <a:cs typeface="Arial"/>
              <a:sym typeface="Arial"/>
            </a:endParaRPr>
          </a:p>
        </p:txBody>
      </p:sp>
      <p:pic>
        <p:nvPicPr>
          <p:cNvPr id="119" name="Google Shape;119;p18"/>
          <p:cNvPicPr preferRelativeResize="0"/>
          <p:nvPr/>
        </p:nvPicPr>
        <p:blipFill>
          <a:blip r:embed="rId3">
            <a:alphaModFix/>
          </a:blip>
          <a:stretch>
            <a:fillRect/>
          </a:stretch>
        </p:blipFill>
        <p:spPr>
          <a:xfrm>
            <a:off x="3784350" y="2006250"/>
            <a:ext cx="5207250" cy="293341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1.1. Concept of Machine Learning: </a:t>
            </a:r>
            <a:r>
              <a:rPr lang="en" sz="2000"/>
              <a:t>U</a:t>
            </a:r>
            <a:r>
              <a:rPr lang="en" sz="2000"/>
              <a:t>nsupervised</a:t>
            </a:r>
            <a:r>
              <a:rPr lang="en" sz="2044"/>
              <a:t> Learning</a:t>
            </a:r>
            <a:endParaRPr sz="2044"/>
          </a:p>
          <a:p>
            <a:pPr indent="0" lvl="0" marL="0" rtl="0" algn="l">
              <a:spcBef>
                <a:spcPts val="0"/>
              </a:spcBef>
              <a:spcAft>
                <a:spcPts val="0"/>
              </a:spcAft>
              <a:buNone/>
            </a:pPr>
            <a:r>
              <a:t/>
            </a:r>
            <a:endParaRPr/>
          </a:p>
        </p:txBody>
      </p:sp>
      <p:sp>
        <p:nvSpPr>
          <p:cNvPr id="125" name="Google Shape;125;p19"/>
          <p:cNvSpPr txBox="1"/>
          <p:nvPr>
            <p:ph idx="1" type="body"/>
          </p:nvPr>
        </p:nvSpPr>
        <p:spPr>
          <a:xfrm>
            <a:off x="729450" y="2078875"/>
            <a:ext cx="2902500" cy="2921400"/>
          </a:xfrm>
          <a:prstGeom prst="rect">
            <a:avLst/>
          </a:prstGeom>
        </p:spPr>
        <p:txBody>
          <a:bodyPr anchorCtr="0" anchor="t" bIns="91425" lIns="91425" spcFirstLastPara="1" rIns="91425" wrap="square" tIns="91425">
            <a:normAutofit fontScale="25000" lnSpcReduction="20000"/>
          </a:bodyPr>
          <a:lstStyle/>
          <a:p>
            <a:pPr indent="0" lvl="0" marL="0" rtl="0" algn="l">
              <a:spcBef>
                <a:spcPts val="1200"/>
              </a:spcBef>
              <a:spcAft>
                <a:spcPts val="0"/>
              </a:spcAft>
              <a:buNone/>
            </a:pPr>
            <a:r>
              <a:rPr lang="en" sz="5100">
                <a:solidFill>
                  <a:srgbClr val="000000"/>
                </a:solidFill>
                <a:latin typeface="Arial"/>
                <a:ea typeface="Arial"/>
                <a:cs typeface="Arial"/>
                <a:sym typeface="Arial"/>
              </a:rPr>
              <a:t>In </a:t>
            </a:r>
            <a:r>
              <a:rPr b="1" lang="en" sz="5100">
                <a:solidFill>
                  <a:srgbClr val="000000"/>
                </a:solidFill>
                <a:latin typeface="Arial"/>
                <a:ea typeface="Arial"/>
                <a:cs typeface="Arial"/>
                <a:sym typeface="Arial"/>
              </a:rPr>
              <a:t>unsupervised learning </a:t>
            </a:r>
            <a:r>
              <a:rPr lang="en" sz="5100">
                <a:solidFill>
                  <a:srgbClr val="000000"/>
                </a:solidFill>
                <a:latin typeface="Arial"/>
                <a:ea typeface="Arial"/>
                <a:cs typeface="Arial"/>
                <a:sym typeface="Arial"/>
              </a:rPr>
              <a:t>the agent learns patterns in the input without any explicit feedback. The most common unsupervised learning task is </a:t>
            </a:r>
            <a:r>
              <a:rPr b="1" lang="en" sz="5100">
                <a:solidFill>
                  <a:srgbClr val="000000"/>
                </a:solidFill>
                <a:latin typeface="Arial"/>
                <a:ea typeface="Arial"/>
                <a:cs typeface="Arial"/>
                <a:sym typeface="Arial"/>
              </a:rPr>
              <a:t>clustering. </a:t>
            </a:r>
            <a:endParaRPr b="1" sz="5100">
              <a:solidFill>
                <a:srgbClr val="000000"/>
              </a:solidFill>
              <a:latin typeface="Arial"/>
              <a:ea typeface="Arial"/>
              <a:cs typeface="Arial"/>
              <a:sym typeface="Arial"/>
            </a:endParaRPr>
          </a:p>
          <a:p>
            <a:pPr indent="0" lvl="0" marL="0" rtl="0" algn="l">
              <a:spcBef>
                <a:spcPts val="1200"/>
              </a:spcBef>
              <a:spcAft>
                <a:spcPts val="0"/>
              </a:spcAft>
              <a:buNone/>
            </a:pPr>
            <a:r>
              <a:t/>
            </a:r>
            <a:endParaRPr b="1" sz="4300">
              <a:solidFill>
                <a:srgbClr val="000000"/>
              </a:solidFill>
              <a:latin typeface="Arial"/>
              <a:ea typeface="Arial"/>
              <a:cs typeface="Arial"/>
              <a:sym typeface="Arial"/>
            </a:endParaRPr>
          </a:p>
          <a:p>
            <a:pPr indent="0" lvl="0" marL="0" rtl="0" algn="l">
              <a:spcBef>
                <a:spcPts val="1200"/>
              </a:spcBef>
              <a:spcAft>
                <a:spcPts val="0"/>
              </a:spcAft>
              <a:buNone/>
            </a:pPr>
            <a:r>
              <a:t/>
            </a:r>
            <a:endParaRPr b="1" sz="4300">
              <a:solidFill>
                <a:srgbClr val="000000"/>
              </a:solidFill>
              <a:latin typeface="Arial"/>
              <a:ea typeface="Arial"/>
              <a:cs typeface="Arial"/>
              <a:sym typeface="Arial"/>
            </a:endParaRPr>
          </a:p>
          <a:p>
            <a:pPr indent="0" lvl="0" marL="0" rtl="0" algn="l">
              <a:spcBef>
                <a:spcPts val="1200"/>
              </a:spcBef>
              <a:spcAft>
                <a:spcPts val="0"/>
              </a:spcAft>
              <a:buNone/>
            </a:pPr>
            <a:r>
              <a:t/>
            </a:r>
            <a:endParaRPr b="1" sz="4300">
              <a:solidFill>
                <a:srgbClr val="000000"/>
              </a:solidFill>
              <a:latin typeface="Arial"/>
              <a:ea typeface="Arial"/>
              <a:cs typeface="Arial"/>
              <a:sym typeface="Arial"/>
            </a:endParaRPr>
          </a:p>
          <a:p>
            <a:pPr indent="0" lvl="0" marL="0" rtl="0" algn="l">
              <a:spcBef>
                <a:spcPts val="1200"/>
              </a:spcBef>
              <a:spcAft>
                <a:spcPts val="0"/>
              </a:spcAft>
              <a:buNone/>
            </a:pPr>
            <a:r>
              <a:t/>
            </a:r>
            <a:endParaRPr b="1" sz="4300">
              <a:solidFill>
                <a:srgbClr val="000000"/>
              </a:solidFill>
              <a:latin typeface="Arial"/>
              <a:ea typeface="Arial"/>
              <a:cs typeface="Arial"/>
              <a:sym typeface="Arial"/>
            </a:endParaRPr>
          </a:p>
          <a:p>
            <a:pPr indent="0" lvl="0" marL="0" rtl="0" algn="l">
              <a:spcBef>
                <a:spcPts val="1200"/>
              </a:spcBef>
              <a:spcAft>
                <a:spcPts val="0"/>
              </a:spcAft>
              <a:buNone/>
            </a:pPr>
            <a:r>
              <a:t/>
            </a:r>
            <a:endParaRPr b="1" sz="4300">
              <a:solidFill>
                <a:srgbClr val="000000"/>
              </a:solidFill>
              <a:latin typeface="Arial"/>
              <a:ea typeface="Arial"/>
              <a:cs typeface="Arial"/>
              <a:sym typeface="Arial"/>
            </a:endParaRPr>
          </a:p>
          <a:p>
            <a:pPr indent="0" lvl="0" marL="0" rtl="0" algn="l">
              <a:spcBef>
                <a:spcPts val="1200"/>
              </a:spcBef>
              <a:spcAft>
                <a:spcPts val="1200"/>
              </a:spcAft>
              <a:buNone/>
            </a:pPr>
            <a:r>
              <a:t/>
            </a:r>
            <a:endParaRPr b="1" sz="4300">
              <a:solidFill>
                <a:srgbClr val="000000"/>
              </a:solidFill>
              <a:latin typeface="Arial"/>
              <a:ea typeface="Arial"/>
              <a:cs typeface="Arial"/>
              <a:sym typeface="Arial"/>
            </a:endParaRPr>
          </a:p>
        </p:txBody>
      </p:sp>
      <p:pic>
        <p:nvPicPr>
          <p:cNvPr id="126" name="Google Shape;126;p19"/>
          <p:cNvPicPr preferRelativeResize="0"/>
          <p:nvPr/>
        </p:nvPicPr>
        <p:blipFill>
          <a:blip r:embed="rId3">
            <a:alphaModFix/>
          </a:blip>
          <a:stretch>
            <a:fillRect/>
          </a:stretch>
        </p:blipFill>
        <p:spPr>
          <a:xfrm>
            <a:off x="3784350" y="2072563"/>
            <a:ext cx="5207249" cy="293403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Supervised and </a:t>
            </a:r>
            <a:r>
              <a:rPr lang="en" sz="1800"/>
              <a:t>Unsupervised Learning</a:t>
            </a:r>
            <a:endParaRPr sz="1800"/>
          </a:p>
          <a:p>
            <a:pPr indent="0" lvl="0" marL="0" rtl="0" algn="l">
              <a:spcBef>
                <a:spcPts val="0"/>
              </a:spcBef>
              <a:spcAft>
                <a:spcPts val="0"/>
              </a:spcAft>
              <a:buNone/>
            </a:pPr>
            <a:r>
              <a:t/>
            </a:r>
            <a:endParaRPr sz="1800"/>
          </a:p>
        </p:txBody>
      </p:sp>
      <p:sp>
        <p:nvSpPr>
          <p:cNvPr id="132" name="Google Shape;132;p20"/>
          <p:cNvSpPr txBox="1"/>
          <p:nvPr>
            <p:ph idx="1" type="body"/>
          </p:nvPr>
        </p:nvSpPr>
        <p:spPr>
          <a:xfrm>
            <a:off x="729450" y="3526975"/>
            <a:ext cx="3889200" cy="14733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Clr>
                <a:srgbClr val="202124"/>
              </a:buClr>
              <a:buSzPts val="1200"/>
              <a:buFont typeface="Arial"/>
              <a:buChar char="-"/>
            </a:pPr>
            <a:r>
              <a:rPr lang="en" sz="1200">
                <a:solidFill>
                  <a:srgbClr val="202124"/>
                </a:solidFill>
                <a:highlight>
                  <a:srgbClr val="FFFFFF"/>
                </a:highlight>
                <a:latin typeface="Arial"/>
                <a:ea typeface="Arial"/>
                <a:cs typeface="Arial"/>
                <a:sym typeface="Arial"/>
              </a:rPr>
              <a:t>Supervised machine learning relies on labelled input and output training data.</a:t>
            </a:r>
            <a:endParaRPr sz="1200">
              <a:solidFill>
                <a:srgbClr val="202124"/>
              </a:solidFill>
              <a:highlight>
                <a:srgbClr val="FFFFFF"/>
              </a:highlight>
              <a:latin typeface="Arial"/>
              <a:ea typeface="Arial"/>
              <a:cs typeface="Arial"/>
              <a:sym typeface="Arial"/>
            </a:endParaRPr>
          </a:p>
          <a:p>
            <a:pPr indent="-304800" lvl="0" marL="457200" rtl="0" algn="l">
              <a:spcBef>
                <a:spcPts val="0"/>
              </a:spcBef>
              <a:spcAft>
                <a:spcPts val="0"/>
              </a:spcAft>
              <a:buClr>
                <a:srgbClr val="202124"/>
              </a:buClr>
              <a:buSzPts val="1200"/>
              <a:buFont typeface="Arial"/>
              <a:buChar char="-"/>
            </a:pPr>
            <a:r>
              <a:rPr lang="en" sz="1200">
                <a:solidFill>
                  <a:srgbClr val="202124"/>
                </a:solidFill>
                <a:highlight>
                  <a:srgbClr val="FFFFFF"/>
                </a:highlight>
                <a:latin typeface="Arial"/>
                <a:ea typeface="Arial"/>
                <a:cs typeface="Arial"/>
                <a:sym typeface="Arial"/>
              </a:rPr>
              <a:t>Algorithms: </a:t>
            </a:r>
            <a:r>
              <a:rPr lang="en" sz="1200">
                <a:solidFill>
                  <a:srgbClr val="292929"/>
                </a:solidFill>
                <a:highlight>
                  <a:srgbClr val="FFFFFF"/>
                </a:highlight>
                <a:latin typeface="Arial"/>
                <a:ea typeface="Arial"/>
                <a:cs typeface="Arial"/>
                <a:sym typeface="Arial"/>
              </a:rPr>
              <a:t>Nearest Neighbor, Naive Bayes, Decision Trees, Linear Regression, Support Vector Machines (SVM), Neural Networks</a:t>
            </a:r>
            <a:endParaRPr sz="1200">
              <a:solidFill>
                <a:srgbClr val="202124"/>
              </a:solidFill>
              <a:highlight>
                <a:srgbClr val="FFFFFF"/>
              </a:highlight>
              <a:latin typeface="Arial"/>
              <a:ea typeface="Arial"/>
              <a:cs typeface="Arial"/>
              <a:sym typeface="Arial"/>
            </a:endParaRPr>
          </a:p>
        </p:txBody>
      </p:sp>
      <p:pic>
        <p:nvPicPr>
          <p:cNvPr id="133" name="Google Shape;133;p20"/>
          <p:cNvPicPr preferRelativeResize="0"/>
          <p:nvPr/>
        </p:nvPicPr>
        <p:blipFill>
          <a:blip r:embed="rId3">
            <a:alphaModFix/>
          </a:blip>
          <a:stretch>
            <a:fillRect/>
          </a:stretch>
        </p:blipFill>
        <p:spPr>
          <a:xfrm>
            <a:off x="1970175" y="1706900"/>
            <a:ext cx="5207250" cy="1935361"/>
          </a:xfrm>
          <a:prstGeom prst="rect">
            <a:avLst/>
          </a:prstGeom>
          <a:noFill/>
          <a:ln>
            <a:noFill/>
          </a:ln>
        </p:spPr>
      </p:pic>
      <p:sp>
        <p:nvSpPr>
          <p:cNvPr id="134" name="Google Shape;134;p20"/>
          <p:cNvSpPr txBox="1"/>
          <p:nvPr>
            <p:ph idx="1" type="body"/>
          </p:nvPr>
        </p:nvSpPr>
        <p:spPr>
          <a:xfrm>
            <a:off x="4618650" y="3589950"/>
            <a:ext cx="3889200" cy="14103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Clr>
                <a:srgbClr val="202124"/>
              </a:buClr>
              <a:buSzPts val="1200"/>
              <a:buFont typeface="Arial"/>
              <a:buChar char="-"/>
            </a:pPr>
            <a:r>
              <a:rPr lang="en" sz="1200">
                <a:solidFill>
                  <a:srgbClr val="202124"/>
                </a:solidFill>
                <a:highlight>
                  <a:srgbClr val="FFFFFF"/>
                </a:highlight>
                <a:latin typeface="Arial"/>
                <a:ea typeface="Arial"/>
                <a:cs typeface="Arial"/>
                <a:sym typeface="Arial"/>
              </a:rPr>
              <a:t>unsupervised learning processes unlabelled or raw data.</a:t>
            </a:r>
            <a:endParaRPr sz="1200">
              <a:solidFill>
                <a:srgbClr val="202124"/>
              </a:solidFill>
              <a:highlight>
                <a:srgbClr val="FFFFFF"/>
              </a:highlight>
              <a:latin typeface="Arial"/>
              <a:ea typeface="Arial"/>
              <a:cs typeface="Arial"/>
              <a:sym typeface="Arial"/>
            </a:endParaRPr>
          </a:p>
          <a:p>
            <a:pPr indent="-304800" lvl="0" marL="457200" rtl="0" algn="l">
              <a:spcBef>
                <a:spcPts val="0"/>
              </a:spcBef>
              <a:spcAft>
                <a:spcPts val="0"/>
              </a:spcAft>
              <a:buClr>
                <a:srgbClr val="202124"/>
              </a:buClr>
              <a:buSzPts val="1200"/>
              <a:buFont typeface="Arial"/>
              <a:buChar char="-"/>
            </a:pPr>
            <a:r>
              <a:rPr lang="en" sz="1200">
                <a:solidFill>
                  <a:srgbClr val="202124"/>
                </a:solidFill>
                <a:highlight>
                  <a:srgbClr val="FFFFFF"/>
                </a:highlight>
                <a:latin typeface="Arial"/>
                <a:ea typeface="Arial"/>
                <a:cs typeface="Arial"/>
                <a:sym typeface="Arial"/>
              </a:rPr>
              <a:t>Algorithms: K-means Clustering, Affinity clustering etc. </a:t>
            </a:r>
            <a:endParaRPr sz="1200">
              <a:solidFill>
                <a:srgbClr val="202124"/>
              </a:solidFill>
              <a:highlight>
                <a:srgbClr val="FFFFFF"/>
              </a:highlight>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2. Reinforcement Learning</a:t>
            </a:r>
            <a:endParaRPr/>
          </a:p>
        </p:txBody>
      </p:sp>
      <p:sp>
        <p:nvSpPr>
          <p:cNvPr id="140" name="Google Shape;140;p2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a:solidFill>
                  <a:srgbClr val="292929"/>
                </a:solidFill>
                <a:highlight>
                  <a:srgbClr val="FFFFFF"/>
                </a:highlight>
                <a:latin typeface="Georgia"/>
                <a:ea typeface="Georgia"/>
                <a:cs typeface="Georgia"/>
                <a:sym typeface="Georgia"/>
              </a:rPr>
              <a:t>Method aims at using observations gathered from the interaction with the environment to take actions that would maximize the reward or minimize the risk. Reinforcement learning algorithm (called the agent) continuously learns from the environment in an iterative fashion. In the process, the agent learns from its experiences of the environment until it explores the full range of possible states.</a:t>
            </a:r>
            <a:endParaRPr sz="1000"/>
          </a:p>
        </p:txBody>
      </p:sp>
      <p:pic>
        <p:nvPicPr>
          <p:cNvPr id="141" name="Google Shape;141;p21"/>
          <p:cNvPicPr preferRelativeResize="0"/>
          <p:nvPr/>
        </p:nvPicPr>
        <p:blipFill>
          <a:blip r:embed="rId3">
            <a:alphaModFix/>
          </a:blip>
          <a:stretch>
            <a:fillRect/>
          </a:stretch>
        </p:blipFill>
        <p:spPr>
          <a:xfrm>
            <a:off x="2751775" y="3041250"/>
            <a:ext cx="3644025" cy="20497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